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9144000"/>
  <p:notesSz cx="7035800" cy="9194800"/>
  <p:embeddedFontLst>
    <p:embeddedFont>
      <p:font typeface="Cutive"/>
      <p:regular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96">
          <p15:clr>
            <a:srgbClr val="000000"/>
          </p15:clr>
        </p15:guide>
        <p15:guide id="2" pos="2216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96" orient="horz"/>
        <p:guide pos="2216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schemas.openxmlformats.org/officeDocument/2006/relationships/font" Target="fonts/Cutive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4958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spcFirstLastPara="1" rIns="92725" wrap="square" tIns="4635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86212" y="0"/>
            <a:ext cx="3049587" cy="460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spcFirstLastPara="1" rIns="92725" wrap="square" tIns="4635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spcFirstLastPara="1" rIns="92725" wrap="square" tIns="4635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734425"/>
            <a:ext cx="3049587" cy="460375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spcFirstLastPara="1" rIns="92725" wrap="square" tIns="4635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86212" y="8734425"/>
            <a:ext cx="3049587" cy="460375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spcFirstLastPara="1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0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1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2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3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5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6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8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9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/>
        </p:nvSpPr>
        <p:spPr>
          <a:xfrm>
            <a:off x="3986212" y="8734425"/>
            <a:ext cx="3049587" cy="460375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spcFirstLastPara="1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Google Shape;89;p2:notes"/>
          <p:cNvSpPr txBox="1"/>
          <p:nvPr/>
        </p:nvSpPr>
        <p:spPr>
          <a:xfrm>
            <a:off x="1093787" y="4751387"/>
            <a:ext cx="4926012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1093787" y="4367212"/>
            <a:ext cx="5160962" cy="4138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0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0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1:notes"/>
          <p:cNvSpPr txBox="1"/>
          <p:nvPr/>
        </p:nvSpPr>
        <p:spPr>
          <a:xfrm>
            <a:off x="3986212" y="8734425"/>
            <a:ext cx="3049587" cy="460375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spcFirstLastPara="1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22" name="Google Shape;222;p21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3" name="Google Shape;223;p21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b="1" i="0" lang="en-US" sz="1800" u="none" cap="none" strike="noStrike"/>
              <a:t>Rationale:  </a:t>
            </a:r>
            <a:r>
              <a:rPr b="0" i="0" lang="en-US" sz="1800" u="none" cap="none" strike="noStrike"/>
              <a:t>This slide establishes the two areas of MLA documentation, the Works Cited page and parenthetical citations.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2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2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3:notes"/>
          <p:cNvSpPr txBox="1"/>
          <p:nvPr/>
        </p:nvSpPr>
        <p:spPr>
          <a:xfrm>
            <a:off x="3986212" y="8734425"/>
            <a:ext cx="3049587" cy="460375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spcFirstLastPara="1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39" name="Google Shape;239;p23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0" name="Google Shape;240;p23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b="0" i="0" sz="1800" u="none" cap="none" strike="noStrike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b="1" i="0" lang="en-US" sz="1800" u="none" cap="none" strike="noStrike"/>
              <a:t>Click to reveal each item.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4:notes"/>
          <p:cNvSpPr txBox="1"/>
          <p:nvPr/>
        </p:nvSpPr>
        <p:spPr>
          <a:xfrm>
            <a:off x="3986212" y="8734425"/>
            <a:ext cx="3049587" cy="460375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spcFirstLastPara="1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47" name="Google Shape;247;p24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8" name="Google Shape;248;p24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5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5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6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6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7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7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8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8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9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9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0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30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1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31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2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32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/>
        </p:nvSpPr>
        <p:spPr>
          <a:xfrm>
            <a:off x="3986212" y="8734425"/>
            <a:ext cx="3049587" cy="460375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spcFirstLastPara="1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/>
        </p:nvSpPr>
        <p:spPr>
          <a:xfrm>
            <a:off x="3986212" y="8734425"/>
            <a:ext cx="3049587" cy="460375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spcFirstLastPara="1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/>
        </p:nvSpPr>
        <p:spPr>
          <a:xfrm>
            <a:off x="3986212" y="8734425"/>
            <a:ext cx="3049587" cy="460375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spcFirstLastPara="1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9" name="Google Shape;139;p8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b="1" i="0" lang="en-US" sz="1800" u="none" cap="none" strike="noStrike"/>
              <a:t>Rationale:  </a:t>
            </a:r>
            <a:r>
              <a:rPr b="0" i="0" lang="en-US" sz="1800" u="none" cap="none" strike="noStrike"/>
              <a:t>This slide shows the basic information needed for entries on the works cited page.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/>
          <p:nvPr>
            <p:ph idx="1" type="body"/>
          </p:nvPr>
        </p:nvSpPr>
        <p:spPr>
          <a:xfrm>
            <a:off x="938212" y="4367212"/>
            <a:ext cx="5159375" cy="4138612"/>
          </a:xfrm>
          <a:prstGeom prst="rect">
            <a:avLst/>
          </a:prstGeom>
        </p:spPr>
        <p:txBody>
          <a:bodyPr anchorCtr="0" anchor="t" bIns="46350" lIns="92725" spcFirstLastPara="1" rIns="92725" wrap="square" tIns="46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9:notes"/>
          <p:cNvSpPr/>
          <p:nvPr>
            <p:ph idx="2" type="sldImg"/>
          </p:nvPr>
        </p:nvSpPr>
        <p:spPr>
          <a:xfrm>
            <a:off x="1219200" y="688975"/>
            <a:ext cx="4597400" cy="3448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lip Art and Text" type="clipArtAndTx">
  <p:cSld name="CLIPART_AND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"/>
          <p:cNvSpPr/>
          <p:nvPr>
            <p:ph idx="2" type="clipArt"/>
          </p:nvPr>
        </p:nvSpPr>
        <p:spPr>
          <a:xfrm>
            <a:off x="685800" y="1828800"/>
            <a:ext cx="3810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  <a:defRPr b="0" i="0" sz="32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•"/>
              <a:defRPr b="0" i="0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" type="body"/>
          </p:nvPr>
        </p:nvSpPr>
        <p:spPr>
          <a:xfrm>
            <a:off x="4648200" y="1828800"/>
            <a:ext cx="3810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  <a:defRPr b="0" i="0" sz="32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•"/>
              <a:defRPr b="0" i="0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2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None/>
              <a:defRPr b="1" sz="24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1500"/>
              <a:buFont typeface="Noto Sans Symbols"/>
              <a:buNone/>
              <a:defRPr b="1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350"/>
              <a:buFont typeface="Noto Sans Symbols"/>
              <a:buNone/>
              <a:defRPr b="1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  <a:defRPr sz="24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350"/>
              <a:buFont typeface="Noto Sans Symbols"/>
              <a:buChar char="⬜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None/>
              <a:defRPr b="1" sz="24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1500"/>
              <a:buFont typeface="Noto Sans Symbols"/>
              <a:buNone/>
              <a:defRPr b="1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350"/>
              <a:buFont typeface="Noto Sans Symbols"/>
              <a:buNone/>
              <a:defRPr b="1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  <a:defRPr sz="24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350"/>
              <a:buFont typeface="Noto Sans Symbols"/>
              <a:buChar char="⬜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2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3"/>
          <p:cNvSpPr txBox="1"/>
          <p:nvPr>
            <p:ph idx="1" type="body"/>
          </p:nvPr>
        </p:nvSpPr>
        <p:spPr>
          <a:xfrm>
            <a:off x="685800" y="1828800"/>
            <a:ext cx="3810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  <a:defRPr sz="28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•"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1500"/>
              <a:buFont typeface="Noto Sans Symbols"/>
              <a:buChar char="⬜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3"/>
          <p:cNvSpPr txBox="1"/>
          <p:nvPr>
            <p:ph idx="2" type="body"/>
          </p:nvPr>
        </p:nvSpPr>
        <p:spPr>
          <a:xfrm>
            <a:off x="4648200" y="1828800"/>
            <a:ext cx="3810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195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  <a:defRPr sz="28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•"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1500"/>
              <a:buFont typeface="Noto Sans Symbols"/>
              <a:buChar char="⬜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3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1500"/>
              <a:buFont typeface="Noto Sans Symbols"/>
              <a:buNone/>
              <a:defRPr sz="20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ABFFFF"/>
              </a:buClr>
              <a:buSzPts val="1350"/>
              <a:buFont typeface="Noto Sans Symbols"/>
              <a:buNone/>
              <a:defRPr b="0" i="0" sz="1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ABFFFF"/>
              </a:buClr>
              <a:buSzPts val="1200"/>
              <a:buFont typeface="Noto Sans Symbols"/>
              <a:buNone/>
              <a:defRPr b="0" i="0" sz="1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ABFFF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ABFFF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ABFFF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ABFFF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ABFFF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ABFFF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85800" y="1828800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  <a:defRPr b="0" i="0" sz="32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•"/>
              <a:defRPr b="0" i="0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 and Clip Art" type="txAndClipArt">
  <p:cSld name="TEXT_AND_CLIPAR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685800" y="1828800"/>
            <a:ext cx="3810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  <a:defRPr b="0" i="0" sz="32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•"/>
              <a:defRPr b="0" i="0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4"/>
          <p:cNvSpPr/>
          <p:nvPr>
            <p:ph idx="2" type="clipArt"/>
          </p:nvPr>
        </p:nvSpPr>
        <p:spPr>
          <a:xfrm>
            <a:off x="4648200" y="1828800"/>
            <a:ext cx="3810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  <a:defRPr b="0" i="0" sz="32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•"/>
              <a:defRPr b="0" i="0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None/>
              <a:defRPr sz="32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  <a:defRPr b="0" i="0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None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  <a:defRPr sz="32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•"/>
              <a:defRPr b="0" i="0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ABFFFF"/>
              </a:buClr>
              <a:buSzPts val="1050"/>
              <a:buFont typeface="Noto Sans Symbols"/>
              <a:buNone/>
              <a:defRPr sz="14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Noto Sans Symbols"/>
              <a:buNone/>
              <a:defRPr b="0" i="0" sz="12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ABFFFF"/>
              </a:buClr>
              <a:buSzPts val="750"/>
              <a:buFont typeface="Noto Sans Symbols"/>
              <a:buNone/>
              <a:defRPr b="0" i="0" sz="1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 rot="5400000">
            <a:off x="4629150" y="2266950"/>
            <a:ext cx="57150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 rot="5400000">
            <a:off x="666750" y="400050"/>
            <a:ext cx="57150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  <a:defRPr sz="32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•"/>
              <a:defRPr b="0" i="0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 rot="5400000">
            <a:off x="2438400" y="76200"/>
            <a:ext cx="4267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  <a:defRPr sz="32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•"/>
              <a:defRPr b="0" i="0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None/>
              <a:defRPr sz="32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  <a:defRPr b="0" i="0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None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ABFFFF"/>
              </a:buClr>
              <a:buSzPts val="1050"/>
              <a:buFont typeface="Noto Sans Symbols"/>
              <a:buNone/>
              <a:defRPr sz="1400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Noto Sans Symbols"/>
              <a:buNone/>
              <a:defRPr b="0" i="0" sz="12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ABFFFF"/>
              </a:buClr>
              <a:buSzPts val="750"/>
              <a:buFont typeface="Noto Sans Symbols"/>
              <a:buNone/>
              <a:defRPr b="0" i="0" sz="1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rgbClr val="ABFFF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438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800" y="1828800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  <a:defRPr b="0" i="0" sz="32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•"/>
              <a:defRPr b="0" i="0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  <a:defRPr b="0" i="0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cxnSp>
        <p:nvCxnSpPr>
          <p:cNvPr id="13" name="Google Shape;13;p1"/>
          <p:cNvCxnSpPr/>
          <p:nvPr/>
        </p:nvCxnSpPr>
        <p:spPr>
          <a:xfrm>
            <a:off x="990600" y="1676400"/>
            <a:ext cx="7696200" cy="0"/>
          </a:xfrm>
          <a:prstGeom prst="straightConnector1">
            <a:avLst/>
          </a:prstGeom>
          <a:noFill/>
          <a:ln cap="flat" cmpd="sng" w="38100">
            <a:solidFill>
              <a:srgbClr val="66FF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" name="Google Shape;14;p1"/>
          <p:cNvCxnSpPr/>
          <p:nvPr/>
        </p:nvCxnSpPr>
        <p:spPr>
          <a:xfrm>
            <a:off x="4572000" y="6400800"/>
            <a:ext cx="4572000" cy="0"/>
          </a:xfrm>
          <a:prstGeom prst="straightConnector1">
            <a:avLst/>
          </a:prstGeom>
          <a:noFill/>
          <a:ln cap="flat" cmpd="sng" w="57150">
            <a:solidFill>
              <a:srgbClr val="007FBE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5" name="Google Shape;15;p1"/>
          <p:cNvSpPr txBox="1"/>
          <p:nvPr/>
        </p:nvSpPr>
        <p:spPr>
          <a:xfrm>
            <a:off x="228600" y="1295400"/>
            <a:ext cx="685800" cy="685800"/>
          </a:xfrm>
          <a:prstGeom prst="rect">
            <a:avLst/>
          </a:prstGeom>
          <a:solidFill>
            <a:schemeClr val="accent1"/>
          </a:solidFill>
          <a:ln cap="flat" cmpd="dbl" w="50800">
            <a:solidFill>
              <a:srgbClr val="AB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Google Shape;16;p1"/>
          <p:cNvSpPr txBox="1"/>
          <p:nvPr/>
        </p:nvSpPr>
        <p:spPr>
          <a:xfrm>
            <a:off x="457200" y="1524000"/>
            <a:ext cx="228600" cy="228600"/>
          </a:xfrm>
          <a:prstGeom prst="rect">
            <a:avLst/>
          </a:prstGeom>
          <a:solidFill>
            <a:schemeClr val="accent1"/>
          </a:solidFill>
          <a:ln cap="flat" cmpd="dbl" w="381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Google Shape;17;p1"/>
          <p:cNvSpPr txBox="1"/>
          <p:nvPr/>
        </p:nvSpPr>
        <p:spPr>
          <a:xfrm>
            <a:off x="381000" y="1447800"/>
            <a:ext cx="152400" cy="1524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Google Shape;18;p1"/>
          <p:cNvSpPr txBox="1"/>
          <p:nvPr/>
        </p:nvSpPr>
        <p:spPr>
          <a:xfrm>
            <a:off x="609600" y="1447800"/>
            <a:ext cx="152400" cy="152400"/>
          </a:xfrm>
          <a:prstGeom prst="rect">
            <a:avLst/>
          </a:prstGeom>
          <a:solidFill>
            <a:srgbClr val="0050A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" name="Google Shape;19;p1"/>
          <p:cNvSpPr txBox="1"/>
          <p:nvPr/>
        </p:nvSpPr>
        <p:spPr>
          <a:xfrm>
            <a:off x="609600" y="1676400"/>
            <a:ext cx="152400" cy="1524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381000" y="1676400"/>
            <a:ext cx="152400" cy="152400"/>
          </a:xfrm>
          <a:prstGeom prst="rect">
            <a:avLst/>
          </a:prstGeom>
          <a:solidFill>
            <a:srgbClr val="00438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hyperlink" Target="http://owl.english.purdue.edu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  <p:sp>
        <p:nvSpPr>
          <p:cNvPr id="83" name="Google Shape;83;p15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Why Use MLA Format?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4648200" y="1828800"/>
            <a:ext cx="3810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</a:pPr>
            <a:r>
              <a:rPr b="1" i="0" lang="en-US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Allows readers to cross-reference your sources easily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</a:pPr>
            <a:r>
              <a:rPr b="1" i="0" lang="en-US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Provides consistent format within a discipline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</a:pPr>
            <a:r>
              <a:rPr b="1" i="0" lang="en-US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Gives you credibility as a writer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⬜"/>
            </a:pPr>
            <a:r>
              <a:rPr b="1" i="0" lang="en-US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Protects yourself from plagiarism</a:t>
            </a:r>
            <a:endParaRPr/>
          </a:p>
          <a:p>
            <a: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5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2282825"/>
            <a:ext cx="3810000" cy="3357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  <p:sp>
        <p:nvSpPr>
          <p:cNvPr id="156" name="Google Shape;156;p24"/>
          <p:cNvSpPr txBox="1"/>
          <p:nvPr>
            <p:ph idx="1" type="body"/>
          </p:nvPr>
        </p:nvSpPr>
        <p:spPr>
          <a:xfrm>
            <a:off x="685800" y="2209800"/>
            <a:ext cx="3810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Most citations should contain the following basic information: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Author’s name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Title of work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Publication information</a:t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4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Works Cited</a:t>
            </a:r>
            <a:endParaRPr/>
          </a:p>
        </p:txBody>
      </p:sp>
      <p:pic>
        <p:nvPicPr>
          <p:cNvPr id="158" name="Google Shape;158;p24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8200" y="1941512"/>
            <a:ext cx="3810000" cy="4040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Works Cited Citations MLA</a:t>
            </a:r>
            <a:endParaRPr/>
          </a:p>
        </p:txBody>
      </p:sp>
      <p:sp>
        <p:nvSpPr>
          <p:cNvPr id="164" name="Google Shape;164;p25"/>
          <p:cNvSpPr txBox="1"/>
          <p:nvPr>
            <p:ph idx="1" type="body"/>
          </p:nvPr>
        </p:nvSpPr>
        <p:spPr>
          <a:xfrm>
            <a:off x="457200" y="17526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ADEDE"/>
              </a:buClr>
              <a:buSzPts val="1950"/>
              <a:buFont typeface="Noto Sans Symbols"/>
              <a:buNone/>
            </a:pPr>
            <a:r>
              <a:rPr b="1" i="0" lang="en-US" sz="2600" u="none" cap="none" strike="noStrike">
                <a:solidFill>
                  <a:srgbClr val="7ADEDE"/>
                </a:solidFill>
                <a:latin typeface="Arial"/>
                <a:ea typeface="Arial"/>
                <a:cs typeface="Arial"/>
                <a:sym typeface="Arial"/>
              </a:rPr>
              <a:t>You will need slightly different information and organization depending on where your source came from. Let’s see some of the most common:</a:t>
            </a:r>
            <a:endParaRPr/>
          </a:p>
          <a:p>
            <a:pPr indent="0" lvl="0" marL="1143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t/>
            </a:r>
            <a:endParaRPr b="1" i="0" sz="2600" u="none" cap="none" strike="noStrike">
              <a:solidFill>
                <a:srgbClr val="7ADED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7ADEDE"/>
              </a:buClr>
              <a:buSzPts val="1950"/>
              <a:buFont typeface="Noto Sans Symbols"/>
              <a:buNone/>
            </a:pPr>
            <a:r>
              <a:rPr b="1" i="0" lang="en-US" sz="2600" u="none" cap="none" strike="noStrike">
                <a:solidFill>
                  <a:srgbClr val="7ADEDE"/>
                </a:solidFill>
                <a:latin typeface="Arial"/>
                <a:ea typeface="Arial"/>
                <a:cs typeface="Arial"/>
                <a:sym typeface="Arial"/>
              </a:rPr>
              <a:t>You got your information from </a:t>
            </a:r>
            <a:r>
              <a:rPr b="1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book </a:t>
            </a:r>
            <a:r>
              <a:rPr b="1" i="0" lang="en-US" sz="2600" u="none" cap="none" strike="noStrike">
                <a:solidFill>
                  <a:srgbClr val="7ADEDE"/>
                </a:solidFill>
                <a:latin typeface="Arial"/>
                <a:ea typeface="Arial"/>
                <a:cs typeface="Arial"/>
                <a:sym typeface="Arial"/>
              </a:rPr>
              <a:t>and the book had only 1 author:</a:t>
            </a:r>
            <a:endParaRPr/>
          </a:p>
          <a:p>
            <a:pPr indent="0" lvl="0" marL="1143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t/>
            </a:r>
            <a:endParaRPr b="1" i="0" sz="2600" u="none" cap="none" strike="noStrike">
              <a:solidFill>
                <a:srgbClr val="7ADED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rPr b="0" i="0" lang="en-US" sz="2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AuthorLastname, AuthorFirstname. </a:t>
            </a:r>
            <a:r>
              <a:rPr b="0" i="1" lang="en-US" sz="2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Title of Book</a:t>
            </a:r>
            <a:r>
              <a:rPr b="0" i="0" lang="en-US" sz="2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. City of Publication: Publisher, Year of Publication. Medium of Publication.</a:t>
            </a:r>
            <a:endParaRPr/>
          </a:p>
          <a:p>
            <a:pPr indent="0" lvl="0" marL="1143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rPr b="0" i="0" lang="en-US" sz="2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Henley, Patricia. </a:t>
            </a:r>
            <a:r>
              <a:rPr b="0" i="1" lang="en-US" sz="2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The Hummingbird House</a:t>
            </a:r>
            <a:r>
              <a:rPr b="0" i="0" lang="en-US" sz="26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. Denver: MacMurray, 1999. Print.</a:t>
            </a:r>
            <a:endParaRPr/>
          </a:p>
          <a:p>
            <a:pPr indent="0" lvl="0" marL="1143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9075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t/>
            </a:r>
            <a:endParaRPr b="0" i="0" sz="26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Works Cited Citations MLA</a:t>
            </a:r>
            <a:endParaRPr/>
          </a:p>
        </p:txBody>
      </p:sp>
      <p:sp>
        <p:nvSpPr>
          <p:cNvPr id="170" name="Google Shape;170;p26"/>
          <p:cNvSpPr txBox="1"/>
          <p:nvPr>
            <p:ph idx="1" type="body"/>
          </p:nvPr>
        </p:nvSpPr>
        <p:spPr>
          <a:xfrm>
            <a:off x="457200" y="17526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ADEDE"/>
              </a:buClr>
              <a:buSzPts val="1950"/>
              <a:buFont typeface="Noto Sans Symbols"/>
              <a:buNone/>
            </a:pPr>
            <a:r>
              <a:rPr b="1" i="0" lang="en-US" sz="2600" u="none">
                <a:solidFill>
                  <a:srgbClr val="7ADEDE"/>
                </a:solidFill>
                <a:latin typeface="Arial"/>
                <a:ea typeface="Arial"/>
                <a:cs typeface="Arial"/>
                <a:sym typeface="Arial"/>
              </a:rPr>
              <a:t>You got your information from a </a:t>
            </a:r>
            <a:r>
              <a:rPr b="1" i="0" lang="en-US" sz="26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scholarly journal</a:t>
            </a:r>
            <a:r>
              <a:rPr b="1" i="0" lang="en-US" sz="2600" u="none">
                <a:solidFill>
                  <a:srgbClr val="7ADEDE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1143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t/>
            </a:r>
            <a:endParaRPr b="1" i="0" sz="2600" u="none">
              <a:solidFill>
                <a:srgbClr val="7ADED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rPr b="0" i="0" lang="en-US" sz="26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TWO AUTHORS:</a:t>
            </a:r>
            <a:endParaRPr/>
          </a:p>
          <a:p>
            <a:pPr indent="0" lvl="0" marL="1143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rPr b="0" i="0" lang="en-US" sz="26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FirstAuthorLastName, FirstAuthorFirstName, and SecondAuthorFirstName SecondAuthorLastName. "Title of Article." </a:t>
            </a:r>
            <a:r>
              <a:rPr b="0" i="1" lang="en-US" sz="26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Title of Journal</a:t>
            </a:r>
            <a:r>
              <a:rPr b="0" i="0" lang="en-US" sz="26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 Volume.Issue (Year): pages. Medium of publication.</a:t>
            </a:r>
            <a:endParaRPr/>
          </a:p>
          <a:p>
            <a:pPr indent="0" lvl="0" marL="1143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t/>
            </a:r>
            <a:endParaRPr b="0" i="0" sz="26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rPr b="0" i="0" lang="en-US" sz="26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Bagchi, Alaknanda and John Doe. "Conflicting Nationalisms: The Voice of the Subaltern in Mahasweta Devi's </a:t>
            </a:r>
            <a:r>
              <a:rPr b="0" i="1" lang="en-US" sz="26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Bashai Tudu</a:t>
            </a:r>
            <a:r>
              <a:rPr b="0" i="0" lang="en-US" sz="26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." </a:t>
            </a:r>
            <a:r>
              <a:rPr b="0" i="1" lang="en-US" sz="26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Tulsa Studies in Women's Literature</a:t>
            </a:r>
            <a:r>
              <a:rPr b="0" i="0" lang="en-US" sz="26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 15.1 (1996): 41-50. Print.</a:t>
            </a:r>
            <a:endParaRPr/>
          </a:p>
          <a:p>
            <a:pPr indent="-219075" lvl="0" marL="342900" marR="0" rtl="0" algn="l"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t/>
            </a:r>
            <a:endParaRPr b="0" i="0" sz="26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Works Cited Citations MLA</a:t>
            </a:r>
            <a:endParaRPr/>
          </a:p>
        </p:txBody>
      </p:sp>
      <p:sp>
        <p:nvSpPr>
          <p:cNvPr id="176" name="Google Shape;176;p27"/>
          <p:cNvSpPr txBox="1"/>
          <p:nvPr>
            <p:ph idx="1" type="body"/>
          </p:nvPr>
        </p:nvSpPr>
        <p:spPr>
          <a:xfrm>
            <a:off x="381000" y="1676400"/>
            <a:ext cx="83058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DEDE"/>
              </a:buClr>
              <a:buSzPts val="2100"/>
              <a:buFont typeface="Noto Sans Symbols"/>
              <a:buNone/>
            </a:pPr>
            <a:r>
              <a:rPr b="1" i="0" lang="en-US" sz="2800" u="none">
                <a:solidFill>
                  <a:srgbClr val="7ADEDE"/>
                </a:solidFill>
                <a:latin typeface="Arial"/>
                <a:ea typeface="Arial"/>
                <a:cs typeface="Arial"/>
                <a:sym typeface="Arial"/>
              </a:rPr>
              <a:t>You got your information from a </a:t>
            </a:r>
            <a:r>
              <a:rPr b="1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website: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Editor/author/compiler name. “Title of Webpage.” </a:t>
            </a:r>
            <a:r>
              <a:rPr b="0" i="1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Name of Website</a:t>
            </a: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, date of resource creation/publication. Medium of publication. Date of access.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t/>
            </a:r>
            <a:endParaRPr b="1" i="0" sz="2800" u="none">
              <a:solidFill>
                <a:srgbClr val="7ADED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Doe, Jane. "How to Make Vegetarian Chili." </a:t>
            </a:r>
            <a:r>
              <a:rPr b="0" i="1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eHow</a:t>
            </a: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. Demand Media, n.d. Web. 24 Feb. 2009.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**Note:  n.d. means date is not available.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Works Cited Citations MLA--FAQ</a:t>
            </a:r>
            <a:endParaRPr/>
          </a:p>
        </p:txBody>
      </p:sp>
      <p:sp>
        <p:nvSpPr>
          <p:cNvPr id="182" name="Google Shape;182;p28"/>
          <p:cNvSpPr txBox="1"/>
          <p:nvPr>
            <p:ph idx="1" type="body"/>
          </p:nvPr>
        </p:nvSpPr>
        <p:spPr>
          <a:xfrm>
            <a:off x="457200" y="17526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None/>
            </a:pPr>
            <a:r>
              <a:rPr b="1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do I alphabetize it?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Alphabetize it using the first word of the citation, whether that is the author’s names or the title of the source. It should be alphabetized from A-Z.</a:t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Works Cited Citations MLA--FAQ</a:t>
            </a:r>
            <a:endParaRPr/>
          </a:p>
        </p:txBody>
      </p:sp>
      <p:sp>
        <p:nvSpPr>
          <p:cNvPr id="188" name="Google Shape;188;p29"/>
          <p:cNvSpPr txBox="1"/>
          <p:nvPr>
            <p:ph idx="1" type="body"/>
          </p:nvPr>
        </p:nvSpPr>
        <p:spPr>
          <a:xfrm>
            <a:off x="457200" y="17526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Noto Sans Symbols"/>
              <a:buNone/>
            </a:pPr>
            <a:r>
              <a:rPr b="1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do I format it?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After you have it alphabetized, you need to double space it.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For each citation that is MORE THAN ONE LINE, you need to indent all but the first line (1 “tab” or 5 spaces)</a:t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0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  <p:sp>
        <p:nvSpPr>
          <p:cNvPr id="194" name="Google Shape;194;p30"/>
          <p:cNvSpPr txBox="1"/>
          <p:nvPr>
            <p:ph type="title"/>
          </p:nvPr>
        </p:nvSpPr>
        <p:spPr>
          <a:xfrm>
            <a:off x="1268412" y="609600"/>
            <a:ext cx="6607175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A Sample Works Cited Page</a:t>
            </a:r>
            <a:endParaRPr/>
          </a:p>
        </p:txBody>
      </p:sp>
      <p:sp>
        <p:nvSpPr>
          <p:cNvPr id="195" name="Google Shape;195;p30"/>
          <p:cNvSpPr txBox="1"/>
          <p:nvPr/>
        </p:nvSpPr>
        <p:spPr>
          <a:xfrm>
            <a:off x="304800" y="2057400"/>
            <a:ext cx="7010400" cy="487203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	Smith 12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Works Cited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Dickens, Charles.  </a:t>
            </a:r>
            <a:r>
              <a:rPr b="0" i="1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Bleak House</a:t>
            </a: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 1852-1853.  New York: Penguin,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1985.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---.  </a:t>
            </a:r>
            <a:r>
              <a:rPr b="0" i="1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David Copperfield</a:t>
            </a: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 1849-1850.  New York: Houghton Mifflin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Company, 1958.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Miller, J. Hillis.  </a:t>
            </a:r>
            <a:r>
              <a:rPr b="0" i="1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Charles Dickens: The World and His Novels</a:t>
            </a: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Bloomington: U of Indiana P, 1958.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Zwerdling, Alex.  “Esther Summerson Rehabilitated.” </a:t>
            </a:r>
            <a:r>
              <a:rPr b="0" i="1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PMLA</a:t>
            </a: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88 (May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1973): 429-439.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1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In-Text Citations</a:t>
            </a:r>
            <a:endParaRPr/>
          </a:p>
        </p:txBody>
      </p:sp>
      <p:sp>
        <p:nvSpPr>
          <p:cNvPr id="201" name="Google Shape;201;p31"/>
          <p:cNvSpPr txBox="1"/>
          <p:nvPr/>
        </p:nvSpPr>
        <p:spPr>
          <a:xfrm>
            <a:off x="304800" y="1676400"/>
            <a:ext cx="8458200" cy="50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also need to </a:t>
            </a:r>
            <a:r>
              <a:rPr b="0" i="0" lang="en-US" sz="32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cite your sources in the body of the paper.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call these </a:t>
            </a:r>
            <a:r>
              <a:rPr b="0" i="0" lang="en-US" sz="32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b="0" i="0" lang="en-US" sz="3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in-text” citations or parenthetical citations</a:t>
            </a:r>
            <a:r>
              <a:rPr b="0" i="0" lang="en-US" sz="32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need in-text citations after each time you use or reference a quote, statistic, idea, image, chart, etc.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must cite in-text EVEN IF YOU PARAPHRASE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2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In-Text Citations</a:t>
            </a:r>
            <a:endParaRPr/>
          </a:p>
        </p:txBody>
      </p:sp>
      <p:sp>
        <p:nvSpPr>
          <p:cNvPr id="207" name="Google Shape;207;p32"/>
          <p:cNvSpPr txBox="1"/>
          <p:nvPr/>
        </p:nvSpPr>
        <p:spPr>
          <a:xfrm>
            <a:off x="304800" y="1676400"/>
            <a:ext cx="8839200" cy="5386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different ways: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arenR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 mention the author in the sentence, you only have to put the page number in parentheses at the end of 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Walcott concluded that “increasing the tax on luxury items like cigarettes decreased the general public’s use of those items” (45)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Notice that the parentheses come AFTER the quotation mark and before the period.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3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In-Text Citations</a:t>
            </a:r>
            <a:endParaRPr/>
          </a:p>
        </p:txBody>
      </p:sp>
      <p:sp>
        <p:nvSpPr>
          <p:cNvPr id="213" name="Google Shape;213;p33"/>
          <p:cNvSpPr txBox="1"/>
          <p:nvPr/>
        </p:nvSpPr>
        <p:spPr>
          <a:xfrm>
            <a:off x="304800" y="1676400"/>
            <a:ext cx="8458200" cy="483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 If you do not mention the author in the sentence, you need to put the author’s LAST name and page number at the end of the sentence: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According to studies, “increasing the tax on luxury items like cigarettes decreased the general public’s use of those items” (Walcott 45).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Notice that the parentheses come AFTER the quotation mark and before the period.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  <p:sp>
        <p:nvSpPr>
          <p:cNvPr id="93" name="Google Shape;93;p16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Using a Consistent Format</a:t>
            </a:r>
            <a:endParaRPr/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4648200" y="1828800"/>
            <a:ext cx="3810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Using a consistent format helps your reader understand your arguments and the sources they’re built on.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It also helps you keep track of your sources as you build arguments. </a:t>
            </a:r>
            <a:endParaRPr/>
          </a:p>
        </p:txBody>
      </p:sp>
      <p:pic>
        <p:nvPicPr>
          <p:cNvPr descr="G:\PFiles\MSOffice\Clipart\smbusbas\BD10035_.WMF" id="95" name="Google Shape;95;p16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525" y="1828800"/>
            <a:ext cx="3384550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4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In-Text Citations</a:t>
            </a:r>
            <a:endParaRPr/>
          </a:p>
        </p:txBody>
      </p:sp>
      <p:sp>
        <p:nvSpPr>
          <p:cNvPr id="219" name="Google Shape;219;p34"/>
          <p:cNvSpPr txBox="1"/>
          <p:nvPr/>
        </p:nvSpPr>
        <p:spPr>
          <a:xfrm>
            <a:off x="304800" y="1676400"/>
            <a:ext cx="8458200" cy="397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Note: even if you just paraphrase (do not use quotation marks), you still need in-text citations.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According the Walcott, people will stop using luxury items if we increase the tax associated with them (45).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Notice that the parentheses still come before the period.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5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  <p:sp>
        <p:nvSpPr>
          <p:cNvPr id="226" name="Google Shape;226;p35"/>
          <p:cNvSpPr txBox="1"/>
          <p:nvPr>
            <p:ph type="title"/>
          </p:nvPr>
        </p:nvSpPr>
        <p:spPr>
          <a:xfrm>
            <a:off x="0" y="381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When Should You Use Parenthetical Citations?</a:t>
            </a:r>
            <a:endParaRPr/>
          </a:p>
        </p:txBody>
      </p:sp>
      <p:pic>
        <p:nvPicPr>
          <p:cNvPr id="227" name="Google Shape;227;p35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057400"/>
            <a:ext cx="2819400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35"/>
          <p:cNvSpPr txBox="1"/>
          <p:nvPr>
            <p:ph idx="1" type="body"/>
          </p:nvPr>
        </p:nvSpPr>
        <p:spPr>
          <a:xfrm>
            <a:off x="3276600" y="1905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700"/>
              <a:buFont typeface="Noto Sans Symbols"/>
              <a:buChar char="⬜"/>
            </a:pPr>
            <a:r>
              <a:rPr b="0" i="0" lang="en-US" sz="36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When </a:t>
            </a:r>
            <a:r>
              <a:rPr b="1" i="0" lang="en-US" sz="36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quoting</a:t>
            </a:r>
            <a:r>
              <a:rPr b="0" i="0" lang="en-US" sz="36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 any words that are not your own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•"/>
            </a:pPr>
            <a:r>
              <a:rPr b="0" i="0" lang="en-US" sz="32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Quoting means to repeat another source word for word, using quotation marks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6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  <p:sp>
        <p:nvSpPr>
          <p:cNvPr id="234" name="Google Shape;234;p36"/>
          <p:cNvSpPr txBox="1"/>
          <p:nvPr>
            <p:ph type="title"/>
          </p:nvPr>
        </p:nvSpPr>
        <p:spPr>
          <a:xfrm>
            <a:off x="0" y="3810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When Should You Use Parenthetical Citations?</a:t>
            </a:r>
            <a:endParaRPr/>
          </a:p>
        </p:txBody>
      </p:sp>
      <p:sp>
        <p:nvSpPr>
          <p:cNvPr id="235" name="Google Shape;235;p36"/>
          <p:cNvSpPr txBox="1"/>
          <p:nvPr>
            <p:ph idx="1" type="body"/>
          </p:nvPr>
        </p:nvSpPr>
        <p:spPr>
          <a:xfrm>
            <a:off x="2819400" y="1905000"/>
            <a:ext cx="63246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When </a:t>
            </a:r>
            <a:r>
              <a:rPr b="1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summarizing</a:t>
            </a: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 facts and ideas from a source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•"/>
            </a:pPr>
            <a:r>
              <a:rPr b="0" i="0" lang="en-US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Summarizing means to take ideas from a large passage of another source and condense them, using your own words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When </a:t>
            </a:r>
            <a:r>
              <a:rPr b="1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paraphrasing </a:t>
            </a: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a source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Char char="•"/>
            </a:pPr>
            <a:r>
              <a:rPr b="0" i="0" lang="en-US" sz="2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Paraphrasing means to use the ideas from another source but change the phrasing into your own words</a:t>
            </a:r>
            <a:endParaRPr/>
          </a:p>
          <a:p>
            <a: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ABFFFF"/>
              </a:buClr>
              <a:buSzPts val="18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6" name="Google Shape;236;p36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057400"/>
            <a:ext cx="2778125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7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  <p:sp>
        <p:nvSpPr>
          <p:cNvPr id="243" name="Google Shape;243;p37"/>
          <p:cNvSpPr txBox="1"/>
          <p:nvPr>
            <p:ph idx="1" type="body"/>
          </p:nvPr>
        </p:nvSpPr>
        <p:spPr>
          <a:xfrm>
            <a:off x="609600" y="2133600"/>
            <a:ext cx="83058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1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Sometimes</a:t>
            </a: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more information is necessary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More than one author with the same last name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	(W. Wordsworth 23); (D. Wordsworth 224)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More than one work by the same author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	(Joyce, </a:t>
            </a:r>
            <a:r>
              <a:rPr b="0" i="1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Portrait</a:t>
            </a: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 121); (Joyce, </a:t>
            </a:r>
            <a:r>
              <a:rPr b="0" i="1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Ulysses</a:t>
            </a: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 556)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Different volumes of a multivolume work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	(1: 336)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Citing indirect sources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	(Johnson qtd. in Boswell 2:450)</a:t>
            </a:r>
            <a:endParaRPr/>
          </a:p>
        </p:txBody>
      </p:sp>
      <p:sp>
        <p:nvSpPr>
          <p:cNvPr id="244" name="Google Shape;244;p37"/>
          <p:cNvSpPr txBox="1"/>
          <p:nvPr>
            <p:ph type="title"/>
          </p:nvPr>
        </p:nvSpPr>
        <p:spPr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Handling Parenthetical Citations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8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  <p:sp>
        <p:nvSpPr>
          <p:cNvPr id="251" name="Google Shape;251;p38"/>
          <p:cNvSpPr txBox="1"/>
          <p:nvPr>
            <p:ph type="title"/>
          </p:nvPr>
        </p:nvSpPr>
        <p:spPr>
          <a:xfrm>
            <a:off x="685800" y="5334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Handling Parenthetical Citations</a:t>
            </a:r>
            <a:endParaRPr/>
          </a:p>
        </p:txBody>
      </p:sp>
      <p:sp>
        <p:nvSpPr>
          <p:cNvPr id="252" name="Google Shape;252;p38"/>
          <p:cNvSpPr txBox="1"/>
          <p:nvPr>
            <p:ph idx="1" type="body"/>
          </p:nvPr>
        </p:nvSpPr>
        <p:spPr>
          <a:xfrm>
            <a:off x="457200" y="1981200"/>
            <a:ext cx="86868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If the source has no known author, then use an abbreviated version of the title: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	Full Title: “California Cigarette Tax Deters Smokers”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	Citation: (“California” A14)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If the source is only one page in length or is a web page with no apparent pagination: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	Source: Dave Poland’s “Hot Button” web column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	Citation: (Poland)</a:t>
            </a:r>
            <a:endParaRPr/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9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MLA Formative #1</a:t>
            </a:r>
            <a:endParaRPr/>
          </a:p>
        </p:txBody>
      </p:sp>
      <p:sp>
        <p:nvSpPr>
          <p:cNvPr id="258" name="Google Shape;258;p39"/>
          <p:cNvSpPr txBox="1"/>
          <p:nvPr/>
        </p:nvSpPr>
        <p:spPr>
          <a:xfrm>
            <a:off x="304800" y="1676400"/>
            <a:ext cx="8458200" cy="409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AutoNum type="arabicPeriod"/>
            </a:pPr>
            <a:r>
              <a:rPr b="0" i="0" lang="en-US" sz="2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a group, you will receive a packet consisting of several pieces of an MLA citation.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AutoNum type="arabicPeriod"/>
            </a:pPr>
            <a:r>
              <a:rPr b="0" i="0" lang="en-US" sz="2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person in your group needs to have 1-2 pieces.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AutoNum type="arabicPeriod"/>
            </a:pPr>
            <a:r>
              <a:rPr b="0" i="0" lang="en-US" sz="2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Arrange yourselves in a line (yes, you will have to stand up) holding the pieces in the correct order.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AutoNum type="arabicPeriod"/>
            </a:pPr>
            <a:r>
              <a:rPr b="0" i="0" lang="en-US" sz="2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may use your reference sheet.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AutoNum type="arabicPeriod"/>
            </a:pPr>
            <a:r>
              <a:rPr b="0" i="0" lang="en-US" sz="2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first team to correctly arrange themselves will receive a treat.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AutoNum type="arabicPeriod"/>
            </a:pPr>
            <a:r>
              <a:rPr b="0" i="0" lang="en-US" sz="2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show that you are finished, silently hold your arms in the air with the pieces.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Answers </a:t>
            </a:r>
            <a:endParaRPr/>
          </a:p>
        </p:txBody>
      </p:sp>
      <p:sp>
        <p:nvSpPr>
          <p:cNvPr id="264" name="Google Shape;264;p4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None/>
            </a:pPr>
            <a:r>
              <a:t/>
            </a:r>
            <a:endParaRPr sz="3200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40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1"/>
          <p:cNvSpPr txBox="1"/>
          <p:nvPr/>
        </p:nvSpPr>
        <p:spPr>
          <a:xfrm>
            <a:off x="2805112" y="1243012"/>
            <a:ext cx="2995612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Corrected Manipulates</a:t>
            </a:r>
            <a:endParaRPr/>
          </a:p>
        </p:txBody>
      </p:sp>
      <p:sp>
        <p:nvSpPr>
          <p:cNvPr id="271" name="Google Shape;271;p41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Corrected CITATION</a:t>
            </a:r>
            <a:endParaRPr/>
          </a:p>
        </p:txBody>
      </p:sp>
      <p:sp>
        <p:nvSpPr>
          <p:cNvPr id="272" name="Google Shape;272;p41"/>
          <p:cNvSpPr txBox="1"/>
          <p:nvPr>
            <p:ph idx="1" type="body"/>
          </p:nvPr>
        </p:nvSpPr>
        <p:spPr>
          <a:xfrm>
            <a:off x="685800" y="1828800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</a:pPr>
            <a:r>
              <a:rPr b="0" i="0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Martin, Pearl, and Sonia Jackson. "Educational Success for Children in Public Care: Advice from a Group of High Achievers." </a:t>
            </a:r>
            <a:r>
              <a:rPr b="0" i="1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Child and Family Social Work</a:t>
            </a:r>
            <a:r>
              <a:rPr b="0" i="0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 7.2 (2002): 121-30. Web. 15 Nov. 2006.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2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CORRECTED CITATION</a:t>
            </a:r>
            <a:endParaRPr/>
          </a:p>
        </p:txBody>
      </p:sp>
      <p:sp>
        <p:nvSpPr>
          <p:cNvPr id="278" name="Google Shape;278;p42"/>
          <p:cNvSpPr txBox="1"/>
          <p:nvPr>
            <p:ph idx="1" type="body"/>
          </p:nvPr>
        </p:nvSpPr>
        <p:spPr>
          <a:xfrm>
            <a:off x="685800" y="1828800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</a:pPr>
            <a:r>
              <a:rPr b="0" i="0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Jans, Nick. </a:t>
            </a:r>
            <a:r>
              <a:rPr b="0" i="1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The Last Light Breaking: Life among Alaska's Inupiat Eskimos</a:t>
            </a:r>
            <a:r>
              <a:rPr b="0" i="0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. Anchorage: Alaska Northwest Books, 1993. Print.</a:t>
            </a:r>
            <a:endParaRPr/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42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3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CORRECTED CITATION</a:t>
            </a:r>
            <a:endParaRPr/>
          </a:p>
        </p:txBody>
      </p:sp>
      <p:sp>
        <p:nvSpPr>
          <p:cNvPr id="285" name="Google Shape;285;p43"/>
          <p:cNvSpPr txBox="1"/>
          <p:nvPr>
            <p:ph idx="1" type="body"/>
          </p:nvPr>
        </p:nvSpPr>
        <p:spPr>
          <a:xfrm>
            <a:off x="685800" y="1828800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</a:pPr>
            <a:r>
              <a:rPr b="0" i="0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Forman, Jackson. "Allston Gothic." </a:t>
            </a:r>
            <a:r>
              <a:rPr b="0" i="1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Boston Globe</a:t>
            </a:r>
            <a:r>
              <a:rPr b="0" i="0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 12 Aug. 2003. Web. 12 June 2006.</a:t>
            </a:r>
            <a:endParaRPr/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3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  <p:sp>
        <p:nvSpPr>
          <p:cNvPr id="101" name="Google Shape;101;p17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Establishing Credibility</a:t>
            </a:r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4648200" y="1828800"/>
            <a:ext cx="3810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The proper use of MLA style shows the credibility of writers; such writers show accountability to their source material.</a:t>
            </a:r>
            <a:endParaRPr/>
          </a:p>
        </p:txBody>
      </p:sp>
      <p:pic>
        <p:nvPicPr>
          <p:cNvPr descr="G:\PFiles\MSOffice\Clipart\smbusbas\PE00857_.wmf" id="103" name="Google Shape;103;p17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970087"/>
            <a:ext cx="3810000" cy="398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4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CORRECTED CITATION</a:t>
            </a:r>
            <a:endParaRPr/>
          </a:p>
        </p:txBody>
      </p:sp>
      <p:sp>
        <p:nvSpPr>
          <p:cNvPr id="292" name="Google Shape;292;p44"/>
          <p:cNvSpPr txBox="1"/>
          <p:nvPr>
            <p:ph idx="1" type="body"/>
          </p:nvPr>
        </p:nvSpPr>
        <p:spPr>
          <a:xfrm>
            <a:off x="685800" y="1828800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</a:pPr>
            <a:r>
              <a:rPr b="0" i="0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"Global Sea Turtle Populations Decline." </a:t>
            </a:r>
            <a:r>
              <a:rPr b="0" i="1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Sea Turtle Restoration Project</a:t>
            </a:r>
            <a:r>
              <a:rPr b="0" i="0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. 26 May 2002. Web. 22 Sept. 2006.</a:t>
            </a:r>
            <a:endParaRPr/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44"/>
          <p:cNvSpPr txBox="1"/>
          <p:nvPr/>
        </p:nvSpPr>
        <p:spPr>
          <a:xfrm rot="10800000">
            <a:off x="9144000" y="6858000"/>
            <a:ext cx="838200" cy="46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5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CORRECTED CITATION</a:t>
            </a:r>
            <a:endParaRPr/>
          </a:p>
        </p:txBody>
      </p:sp>
      <p:sp>
        <p:nvSpPr>
          <p:cNvPr id="299" name="Google Shape;299;p45"/>
          <p:cNvSpPr txBox="1"/>
          <p:nvPr>
            <p:ph idx="1" type="body"/>
          </p:nvPr>
        </p:nvSpPr>
        <p:spPr>
          <a:xfrm>
            <a:off x="685800" y="1828800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Char char="⬜"/>
            </a:pPr>
            <a:r>
              <a:rPr b="0" i="0" lang="en-US" sz="32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According to Brown, “Politicians use the red herring logical fallacy more often when they feel like they are losing a debate” (65).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5"/>
          <p:cNvSpPr txBox="1"/>
          <p:nvPr/>
        </p:nvSpPr>
        <p:spPr>
          <a:xfrm>
            <a:off x="7162800" y="6943725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6"/>
          <p:cNvSpPr txBox="1"/>
          <p:nvPr>
            <p:ph type="title"/>
          </p:nvPr>
        </p:nvSpPr>
        <p:spPr>
          <a:xfrm>
            <a:off x="381000" y="228600"/>
            <a:ext cx="2133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CC"/>
              </a:buClr>
              <a:buSzPts val="2800"/>
              <a:buFont typeface="Cutive"/>
              <a:buNone/>
            </a:pPr>
            <a:r>
              <a:rPr b="1" i="0" lang="en-US" sz="2800" u="none" cap="none" strike="noStrike">
                <a:solidFill>
                  <a:srgbClr val="33CCCC"/>
                </a:solidFill>
                <a:latin typeface="Cutive"/>
                <a:ea typeface="Cutive"/>
                <a:cs typeface="Cutive"/>
                <a:sym typeface="Cutive"/>
              </a:rPr>
              <a:t>Formative 2</a:t>
            </a:r>
            <a:endParaRPr/>
          </a:p>
        </p:txBody>
      </p:sp>
      <p:sp>
        <p:nvSpPr>
          <p:cNvPr id="306" name="Google Shape;306;p46"/>
          <p:cNvSpPr txBox="1"/>
          <p:nvPr>
            <p:ph idx="1" type="body"/>
          </p:nvPr>
        </p:nvSpPr>
        <p:spPr>
          <a:xfrm>
            <a:off x="2819400" y="228600"/>
            <a:ext cx="6096000" cy="5897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1)  An article on pages 24-31 of the print magazine 20th Century Travel by Karen Pankratz called “Destination: Athens.” It was published on March 3rd, 2002.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2)  An Internet article with no author called “Famous Greek Battles.” It was published on June 14, 2009, viewed on January 12, 2004 published by the Humanities Department at Cornell University. </a:t>
            </a:r>
            <a:endParaRPr/>
          </a:p>
          <a:p>
            <a: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ABFFFF"/>
              </a:buClr>
              <a:buSzPts val="24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46"/>
          <p:cNvSpPr txBox="1"/>
          <p:nvPr>
            <p:ph idx="1" type="body"/>
          </p:nvPr>
        </p:nvSpPr>
        <p:spPr>
          <a:xfrm>
            <a:off x="457200" y="1435100"/>
            <a:ext cx="2514600" cy="4691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1500"/>
              <a:buFont typeface="Noto Sans Symbols"/>
              <a:buNone/>
            </a:pPr>
            <a:r>
              <a:t/>
            </a:r>
            <a:endParaRPr b="0" i="0" sz="20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BFFFF"/>
              </a:buClr>
              <a:buSzPts val="1500"/>
              <a:buFont typeface="Noto Sans Symbols"/>
              <a:buNone/>
            </a:pPr>
            <a:r>
              <a:t/>
            </a:r>
            <a:endParaRPr b="0" i="0" sz="2000" u="non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WITH YOUR PARTNER, USE CITATION MACHINE ON  YOUR PHONE TO GET THE CORRECT CITATION.</a:t>
            </a:r>
            <a:endParaRPr/>
          </a:p>
        </p:txBody>
      </p:sp>
      <p:sp>
        <p:nvSpPr>
          <p:cNvPr id="308" name="Google Shape;308;p46"/>
          <p:cNvSpPr txBox="1"/>
          <p:nvPr/>
        </p:nvSpPr>
        <p:spPr>
          <a:xfrm flipH="1" rot="10800000">
            <a:off x="7696200" y="6858000"/>
            <a:ext cx="14478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  <p:sp>
        <p:nvSpPr>
          <p:cNvPr id="110" name="Google Shape;110;p18"/>
          <p:cNvSpPr txBox="1"/>
          <p:nvPr>
            <p:ph type="title"/>
          </p:nvPr>
        </p:nvSpPr>
        <p:spPr>
          <a:xfrm>
            <a:off x="6096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Avoiding Plagiarism</a:t>
            </a:r>
            <a:endParaRPr/>
          </a:p>
        </p:txBody>
      </p:sp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4572000" y="2133600"/>
            <a:ext cx="4114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Proper citation of your sources in MLA style can help you avoid plagiarism, which is a serious offense. It may result in anything from failure of the assignment to expulsion from school.</a:t>
            </a:r>
            <a:endParaRPr/>
          </a:p>
        </p:txBody>
      </p:sp>
      <p:pic>
        <p:nvPicPr>
          <p:cNvPr id="112" name="Google Shape;112;p18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3225" y="1981200"/>
            <a:ext cx="3783012" cy="487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/>
        </p:nvSpPr>
        <p:spPr>
          <a:xfrm>
            <a:off x="3962400" y="68580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19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Where Do I Find MLA Format?</a:t>
            </a:r>
            <a:endParaRPr/>
          </a:p>
        </p:txBody>
      </p:sp>
      <p:pic>
        <p:nvPicPr>
          <p:cNvPr id="119" name="Google Shape;119;p19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828800"/>
            <a:ext cx="3022600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4038600" y="2057400"/>
            <a:ext cx="4419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1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MLA Handbook for Writers of Research Papers</a:t>
            </a: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, 5th ed.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Composition textbooks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www.mla.org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OWL website: </a:t>
            </a:r>
            <a:r>
              <a:rPr b="0" i="0" lang="en-US" sz="2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owl.english.purdue.edu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CITATION Machine www.citationmachine.net/mla/cite-a-website</a:t>
            </a:r>
            <a:endParaRPr/>
          </a:p>
          <a:p>
            <a: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MLA Citation—When?</a:t>
            </a:r>
            <a:endParaRPr/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457200" y="17526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rPr b="1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When do I cite sources?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t/>
            </a:r>
            <a:endParaRPr b="0" i="0" sz="2600" u="sng" cap="none" strike="noStrik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95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cite your sources </a:t>
            </a: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any time you take information or ideas from another person 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use in your own work.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ABFFFF"/>
              </a:buClr>
              <a:buSzPts val="195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95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0" i="0" lang="en-US" sz="26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Quotes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95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0" i="0" lang="en-US" sz="26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Statistics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95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0" i="0" lang="en-US" sz="26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Charts/Graphs/Images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95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0" i="0" lang="en-US" sz="26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Paraphrasing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95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0" i="0" lang="en-US" sz="26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IDEAS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  <p:sp>
        <p:nvSpPr>
          <p:cNvPr id="133" name="Google Shape;133;p21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MLA Style: Two Parts</a:t>
            </a:r>
            <a:endParaRPr/>
          </a:p>
        </p:txBody>
      </p:sp>
      <p:sp>
        <p:nvSpPr>
          <p:cNvPr id="134" name="Google Shape;134;p21"/>
          <p:cNvSpPr txBox="1"/>
          <p:nvPr>
            <p:ph idx="1" type="body"/>
          </p:nvPr>
        </p:nvSpPr>
        <p:spPr>
          <a:xfrm>
            <a:off x="609600" y="2209800"/>
            <a:ext cx="42672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3300"/>
              <a:buFont typeface="Noto Sans Symbols"/>
              <a:buChar char="⬜"/>
            </a:pPr>
            <a:r>
              <a:rPr b="0" i="0" lang="en-US" sz="4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Works Cited Page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ABFFFF"/>
              </a:buClr>
              <a:buSzPts val="3300"/>
              <a:buFont typeface="Noto Sans Symbols"/>
              <a:buChar char="⬜"/>
            </a:pPr>
            <a:r>
              <a:rPr b="0" i="0" lang="en-US" sz="44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Parenthetical Citations </a:t>
            </a:r>
            <a:endParaRPr/>
          </a:p>
          <a:p>
            <a:pPr indent="-133350" lvl="0" marL="342900" marR="0" rtl="0" algn="l">
              <a:spcBef>
                <a:spcPts val="880"/>
              </a:spcBef>
              <a:spcAft>
                <a:spcPts val="0"/>
              </a:spcAft>
              <a:buClr>
                <a:srgbClr val="ABFFFF"/>
              </a:buClr>
              <a:buSzPts val="3300"/>
              <a:buFont typeface="Noto Sans Symbols"/>
              <a:buNone/>
            </a:pPr>
            <a:r>
              <a:t/>
            </a:r>
            <a:endParaRPr b="0" i="0" sz="4400" u="none" cap="none" strike="noStrike">
              <a:solidFill>
                <a:srgbClr val="AB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21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57787" y="1981200"/>
            <a:ext cx="3487737" cy="41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/>
        </p:nvSpPr>
        <p:spPr>
          <a:xfrm>
            <a:off x="4572000" y="64008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FFFF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BFFFF"/>
                </a:solidFill>
                <a:latin typeface="Arial"/>
                <a:ea typeface="Arial"/>
                <a:cs typeface="Arial"/>
                <a:sym typeface="Arial"/>
              </a:rPr>
              <a:t>Purdue University Writing Lab</a:t>
            </a:r>
            <a:endParaRPr/>
          </a:p>
        </p:txBody>
      </p:sp>
      <p:sp>
        <p:nvSpPr>
          <p:cNvPr id="142" name="Google Shape;142;p22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Works Cited Page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152400" y="1981200"/>
            <a:ext cx="5181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A complete list of every source that you make reference to in your essay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rgbClr val="ABFFFF"/>
                </a:solidFill>
                <a:latin typeface="Arial"/>
                <a:ea typeface="Arial"/>
                <a:cs typeface="Arial"/>
                <a:sym typeface="Arial"/>
              </a:rPr>
              <a:t>Provides the information necessary for a reader to locate and retrieve any sources cited in your essay.</a:t>
            </a:r>
            <a:endParaRPr/>
          </a:p>
        </p:txBody>
      </p:sp>
      <p:pic>
        <p:nvPicPr>
          <p:cNvPr id="144" name="Google Shape;144;p22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2209800"/>
            <a:ext cx="3733800" cy="3541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5FFFF"/>
                </a:solidFill>
                <a:latin typeface="Arial"/>
                <a:ea typeface="Arial"/>
                <a:cs typeface="Arial"/>
                <a:sym typeface="Arial"/>
              </a:rPr>
              <a:t>Works Cited Citations MLA</a:t>
            </a:r>
            <a:endParaRPr/>
          </a:p>
        </p:txBody>
      </p:sp>
      <p:sp>
        <p:nvSpPr>
          <p:cNvPr id="150" name="Google Shape;150;p23"/>
          <p:cNvSpPr txBox="1"/>
          <p:nvPr>
            <p:ph idx="1" type="body"/>
          </p:nvPr>
        </p:nvSpPr>
        <p:spPr>
          <a:xfrm>
            <a:off x="457200" y="17526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DEDE"/>
              </a:buClr>
              <a:buSzPts val="2100"/>
              <a:buFont typeface="Noto Sans Symbols"/>
              <a:buNone/>
            </a:pPr>
            <a:r>
              <a:rPr b="1" i="0" lang="en-US" sz="2800" u="none" cap="none" strike="noStrike">
                <a:solidFill>
                  <a:srgbClr val="7ADEDE"/>
                </a:solidFill>
                <a:latin typeface="Arial"/>
                <a:ea typeface="Arial"/>
                <a:cs typeface="Arial"/>
                <a:sym typeface="Arial"/>
              </a:rPr>
              <a:t>Your works cited page will come at the very end of your paper/project.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rgbClr val="7ADED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ADEDE"/>
              </a:buClr>
              <a:buSzPts val="2100"/>
              <a:buFont typeface="Noto Sans Symbols"/>
              <a:buNone/>
            </a:pPr>
            <a:r>
              <a:rPr b="1" i="0" lang="en-US" sz="2800" u="none" cap="none" strike="noStrike">
                <a:solidFill>
                  <a:srgbClr val="7ADEDE"/>
                </a:solidFill>
                <a:latin typeface="Arial"/>
                <a:ea typeface="Arial"/>
                <a:cs typeface="Arial"/>
                <a:sym typeface="Arial"/>
              </a:rPr>
              <a:t>These citations include all the information that will help your audience find your sources if they want.</a:t>
            </a:r>
            <a:endParaRPr/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BFFFF"/>
              </a:buClr>
              <a:buSzPts val="210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rgbClr val="7ADED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ADEDE"/>
              </a:buClr>
              <a:buSzPts val="2100"/>
              <a:buFont typeface="Noto Sans Symbols"/>
              <a:buNone/>
            </a:pPr>
            <a:r>
              <a:rPr b="1" i="0" lang="en-US" sz="2800" u="none" cap="none" strike="noStrike">
                <a:solidFill>
                  <a:srgbClr val="7ADEDE"/>
                </a:solidFill>
                <a:latin typeface="Arial"/>
                <a:ea typeface="Arial"/>
                <a:cs typeface="Arial"/>
                <a:sym typeface="Arial"/>
              </a:rPr>
              <a:t>As you research, it is important to keep notes about your sources if you plan to use them.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avyplay">
  <a:themeElements>
    <a:clrScheme name="">
      <a:dk1>
        <a:srgbClr val="33CCCC"/>
      </a:dk1>
      <a:lt1>
        <a:srgbClr val="FFFFFF"/>
      </a:lt1>
      <a:dk2>
        <a:srgbClr val="CCFFFF"/>
      </a:dk2>
      <a:lt2>
        <a:srgbClr val="808080"/>
      </a:lt2>
      <a:accent1>
        <a:srgbClr val="006699"/>
      </a:accent1>
      <a:accent2>
        <a:srgbClr val="3333CC"/>
      </a:accent2>
      <a:accent3>
        <a:srgbClr val="FFFFFF"/>
      </a:accent3>
      <a:accent4>
        <a:srgbClr val="2AAEAE"/>
      </a:accent4>
      <a:accent5>
        <a:srgbClr val="AAB8CA"/>
      </a:accent5>
      <a:accent6>
        <a:srgbClr val="2D2DB9"/>
      </a:accent6>
      <a:hlink>
        <a:srgbClr val="0066CC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